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9" r:id="rId4"/>
    <p:sldId id="261" r:id="rId5"/>
    <p:sldId id="260" r:id="rId6"/>
    <p:sldId id="273" r:id="rId7"/>
    <p:sldId id="274" r:id="rId8"/>
    <p:sldId id="276" r:id="rId9"/>
    <p:sldId id="277" r:id="rId10"/>
    <p:sldId id="259" r:id="rId11"/>
    <p:sldId id="270" r:id="rId12"/>
    <p:sldId id="263" r:id="rId13"/>
    <p:sldId id="271" r:id="rId14"/>
    <p:sldId id="275" r:id="rId15"/>
    <p:sldId id="265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86AE1C-0832-483E-8252-04E9F653D511}" v="34" dt="2024-11-28T15:29:08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55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9EF79-73E2-46A9-BD0E-E0C6A304325D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56225-D189-4A34-8695-21F64F8B2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0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64E74-23DB-B825-B4C6-9CE989E0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DC6021-C16B-CCFD-0958-ED865F56C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08936A-AF25-FED1-03C2-716B49FD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02D781-A88B-AA5D-4B16-C0AF16E0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32C0F-C633-F272-C02D-4575DE4B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54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2A0112-14BF-E7E7-72ED-A14122E7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567C1C-5DE8-2E6E-3F40-4C7C6032E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73AE3-2A68-2684-AF68-43421C28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F3E5AA-0E2E-77A3-96DA-FC437564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E041B-A17B-D9B5-E37F-97ADCFD9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07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D89A495-C07B-BE5E-6E75-AA4CE8C6E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2E92EC-9B3C-1CEC-2AEA-899099E5B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E7070A-D0AE-B03E-AEF5-112C33B9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FCA588-3051-4288-4445-15FB76E2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0F27E-590F-383C-7A8E-F5FCC653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04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00861-31F4-0B51-22EC-2DA6FD01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584406-53E5-74A8-709F-1B09E525A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A8CFE2-E668-174A-F956-F0D150E4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28B89B-0A64-07A4-777C-7BBD993D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3532D9-D1F6-1E12-5D2E-7D677044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5AE12-C9AF-49CE-D7BC-D3690E68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3EE010-62EC-8819-7DF1-CA80092F7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9E9937-0FDA-468D-9375-BA6085E7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455C22-01AF-5FC6-8A2C-2A6A97BA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F2C036-5368-621A-42BC-3BDD207A6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11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57394-C69E-9C2D-2BC0-58EA76F0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ED9894-388D-7FD3-C1BA-420FDD668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9ED455-46FE-B7A1-CA88-140432221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1299EB-9D84-244E-5E2A-99F4095DB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317EFF-3D96-04F5-51D2-2D7FB1D7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02C512-0EDF-8D5D-3F2A-AA0ADBC7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84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8D9B5-41EA-B13C-01D0-CE1AB349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8F40EC-9AEE-647A-89FA-910017468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11CF8-5509-6760-6588-6000D767A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976214-16D0-94ED-4BE3-19CF47F24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317246-545D-814F-5C51-F2B04840F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094C65-B9A9-3FFC-02C4-F16BD027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72CB00-2911-3DF1-9748-2BE9020F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CA5F70-E5BE-917E-AECF-01EA0D8F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0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F965F-F57D-C904-EB1D-DB395C0F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1CEE78-4778-4BE0-5B6F-682886EA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60625F-A35F-11D2-C2EC-EE58FC36B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EBAA7E-0730-CE3B-F1D6-270E6A3E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9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5627B-5C5E-7993-2992-BDBE80F8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0D1CF6-0328-D3D7-5561-40013286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AE6BDC-A051-E633-5675-9A0A2C45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65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51D6F-E0BB-31FF-FC64-CEB8145E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DCA110-D1CD-8E7F-BEDF-AD64A527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028EB0-FADC-4A67-E616-68EADF964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173581-1D6F-4AAE-29E6-6E2AE1EB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42E03F-AECF-85B8-FB1E-87F98304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C9B702-CA35-DB52-7C03-7638B6CB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70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762F7-6E47-DE0C-0AA3-4C9F8144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05B75D-072D-0734-8366-41AF20276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8CCC43-6103-DCE8-363C-03C80C19C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CA8C9-0773-E8DA-46E9-38C038643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76E8C6-FDE6-0541-E692-DDAE856E3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7116ED-D7B2-9570-9AC8-EA9E12B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56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94CEB3-FAF1-09BF-E0F6-56EE49110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E9C767-D111-8054-F9DB-EE1E8ECDB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5B4DFF-B26D-6C29-F9D0-377DFEF21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7FA7C-63A7-46CF-9994-2A8BE6C7371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4759E3-6422-D533-AAE9-B7432CDC3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306550-BFBA-A821-7333-580E1E37F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6A4AD-3E09-4CA9-95A6-FCCD8E9148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19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mp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2B8BFA15-6677-E3AE-1042-CE57DEE7E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9968"/>
            <a:ext cx="9144000" cy="1655762"/>
          </a:xfrm>
        </p:spPr>
        <p:txBody>
          <a:bodyPr/>
          <a:lstStyle/>
          <a:p>
            <a:r>
              <a:rPr lang="en-US" altLang="zh-CN" dirty="0"/>
              <a:t>*</a:t>
            </a:r>
            <a:r>
              <a:rPr lang="en-US" altLang="zh-CN" dirty="0" err="1"/>
              <a:t>Nie</a:t>
            </a:r>
            <a:r>
              <a:rPr lang="en-US" altLang="zh-CN" dirty="0"/>
              <a:t> Yanfeng *Gong Yulin *Zuo Hang</a:t>
            </a:r>
          </a:p>
          <a:p>
            <a:r>
              <a:rPr lang="en-US" altLang="zh-CN" dirty="0"/>
              <a:t>*Cheng Qian *Jiang </a:t>
            </a:r>
            <a:r>
              <a:rPr lang="en-US" altLang="zh-CN" dirty="0" err="1"/>
              <a:t>Sihang</a:t>
            </a:r>
            <a:r>
              <a:rPr lang="en-US" altLang="zh-CN" dirty="0"/>
              <a:t> *Li </a:t>
            </a:r>
            <a:r>
              <a:rPr lang="en-US" altLang="zh-CN" dirty="0" err="1"/>
              <a:t>Lingjieling</a:t>
            </a:r>
            <a:r>
              <a:rPr lang="en-US" altLang="zh-CN" dirty="0"/>
              <a:t> *Yang Mohan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17C9AF-ACAD-EF1B-557B-50F0C4CA2A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336"/>
            <a:ext cx="12192000" cy="536266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87CDF3-C064-B356-203E-E7574AB037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- Based Technologies for Enhancing Urban Resilience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47489D-634E-01C7-19E9-3BF2F2AC66AC}"/>
              </a:ext>
            </a:extLst>
          </p:cNvPr>
          <p:cNvSpPr txBox="1"/>
          <p:nvPr/>
        </p:nvSpPr>
        <p:spPr>
          <a:xfrm>
            <a:off x="3637722" y="52263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基于机器学习和深度学习的提升城市韧性的技术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BF4510-9F06-9498-1608-D588228C7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5" y="294483"/>
            <a:ext cx="924718" cy="9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6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974F26-DD1F-10CB-F7AE-E0117A576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26" y="495589"/>
            <a:ext cx="4691474" cy="6362411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235E63-C033-C28F-9F4C-06C83877D0BB}"/>
              </a:ext>
            </a:extLst>
          </p:cNvPr>
          <p:cNvGrpSpPr/>
          <p:nvPr/>
        </p:nvGrpSpPr>
        <p:grpSpPr>
          <a:xfrm>
            <a:off x="500270" y="1595074"/>
            <a:ext cx="6904381" cy="4429501"/>
            <a:chOff x="1267240" y="1104576"/>
            <a:chExt cx="6904381" cy="442950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AD3D972-5DB2-88A3-092C-80339F3E6C87}"/>
                </a:ext>
              </a:extLst>
            </p:cNvPr>
            <p:cNvSpPr txBox="1"/>
            <p:nvPr/>
          </p:nvSpPr>
          <p:spPr>
            <a:xfrm>
              <a:off x="1267240" y="1104576"/>
              <a:ext cx="62649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Battle between algorithms of past and now</a:t>
              </a:r>
            </a:p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传统的物理学公式与新型神经网络之间的较量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BB5BEB3-220C-162B-284F-01493C2116C6}"/>
                </a:ext>
              </a:extLst>
            </p:cNvPr>
            <p:cNvSpPr txBox="1"/>
            <p:nvPr/>
          </p:nvSpPr>
          <p:spPr>
            <a:xfrm>
              <a:off x="1906657" y="2938502"/>
              <a:ext cx="62649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F3771A0-99EB-6389-C06A-B5A749F4050C}"/>
                </a:ext>
              </a:extLst>
            </p:cNvPr>
            <p:cNvSpPr txBox="1"/>
            <p:nvPr/>
          </p:nvSpPr>
          <p:spPr>
            <a:xfrm>
              <a:off x="1267240" y="4826191"/>
              <a:ext cx="62649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2) Multi-Head Attention and Positional Encoding</a:t>
              </a:r>
            </a:p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让神经网络产生“记忆力”和“注意力”</a:t>
              </a:r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A7107B5D-90D5-E16B-F1DD-75C1B41AFD57}"/>
              </a:ext>
            </a:extLst>
          </p:cNvPr>
          <p:cNvSpPr txBox="1">
            <a:spLocks/>
          </p:cNvSpPr>
          <p:nvPr/>
        </p:nvSpPr>
        <p:spPr>
          <a:xfrm>
            <a:off x="500270" y="211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2: How did the new model built?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002574-31E9-A1D1-4142-B730B5E2E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6" y="2561285"/>
            <a:ext cx="2969332" cy="23569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0FD7C3-3368-39EA-0914-14DA0BF6F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5" y="2561285"/>
            <a:ext cx="3016043" cy="23569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C214612-BB9E-F01F-1276-9108546892ED}"/>
              </a:ext>
            </a:extLst>
          </p:cNvPr>
          <p:cNvSpPr txBox="1"/>
          <p:nvPr/>
        </p:nvSpPr>
        <p:spPr>
          <a:xfrm>
            <a:off x="603288" y="888342"/>
            <a:ext cx="6881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盘古大模型背后的底层原理是什么？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309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F0E1C-EAAB-BFFE-C813-FBF969D40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4D40E14-BB98-AB83-73AD-3F58DBB8B914}"/>
              </a:ext>
            </a:extLst>
          </p:cNvPr>
          <p:cNvSpPr txBox="1">
            <a:spLocks/>
          </p:cNvSpPr>
          <p:nvPr/>
        </p:nvSpPr>
        <p:spPr>
          <a:xfrm>
            <a:off x="50027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2: Sweeping Over The Whole City</a:t>
            </a:r>
          </a:p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阶段二 天灾降临：力量之间的对抗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CEA6E0-6235-CD76-7707-C81E89B093A5}"/>
              </a:ext>
            </a:extLst>
          </p:cNvPr>
          <p:cNvSpPr txBox="1"/>
          <p:nvPr/>
        </p:nvSpPr>
        <p:spPr>
          <a:xfrm>
            <a:off x="5016500" y="2108428"/>
            <a:ext cx="6686550" cy="11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When the typhoon was approaching, strong winds and heavy precipitation begun to pose a </a:t>
            </a:r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threat to the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city.</a:t>
            </a:r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At this point, our remote sensing technology came into play.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4B61BD-FB4C-5A5F-8E77-1F4677380945}"/>
              </a:ext>
            </a:extLst>
          </p:cNvPr>
          <p:cNvSpPr txBox="1"/>
          <p:nvPr/>
        </p:nvSpPr>
        <p:spPr>
          <a:xfrm>
            <a:off x="5016500" y="3456040"/>
            <a:ext cx="6359524" cy="147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2) By means of UAV remote sensing technology, we carried out urban typhoon emergency mapping and compiled a disaster damage database, evacuating the public in a timely manner before the danger occurred.</a:t>
            </a:r>
            <a:endParaRPr lang="zh-CN" altLang="zh-CN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D152C9-CD80-7071-093E-B2E0914693BD}"/>
              </a:ext>
            </a:extLst>
          </p:cNvPr>
          <p:cNvSpPr txBox="1"/>
          <p:nvPr/>
        </p:nvSpPr>
        <p:spPr>
          <a:xfrm>
            <a:off x="5016500" y="5122200"/>
            <a:ext cx="6756400" cy="1125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3) As for the citizens who unfortunately suffered from the disaster due to not being evacuated in time, we dispatched multifunctional biomimetic robots to conduct rescue operations.</a:t>
            </a:r>
            <a:endParaRPr lang="zh-CN" altLang="zh-CN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1D672F-2E2F-3DCC-2517-F073EB342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6" b="12661"/>
          <a:stretch/>
        </p:blipFill>
        <p:spPr>
          <a:xfrm>
            <a:off x="500271" y="4325627"/>
            <a:ext cx="4151558" cy="19837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C56B3FE-D23D-40FD-6E72-0DC935E74BAA}"/>
              </a:ext>
            </a:extLst>
          </p:cNvPr>
          <p:cNvSpPr txBox="1"/>
          <p:nvPr/>
        </p:nvSpPr>
        <p:spPr>
          <a:xfrm>
            <a:off x="9507400" y="289242"/>
            <a:ext cx="2584864" cy="159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Story Line: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Disaster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Disaster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Disaster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3F7F21B-EFB1-FED7-3F6C-B36CADA14678}"/>
              </a:ext>
            </a:extLst>
          </p:cNvPr>
          <p:cNvCxnSpPr>
            <a:cxnSpLocks/>
          </p:cNvCxnSpPr>
          <p:nvPr/>
        </p:nvCxnSpPr>
        <p:spPr>
          <a:xfrm>
            <a:off x="9382539" y="702365"/>
            <a:ext cx="0" cy="11837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1099F8-62AB-96A7-10B0-958B120B3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" t="32063" r="-1"/>
          <a:stretch/>
        </p:blipFill>
        <p:spPr bwMode="auto">
          <a:xfrm>
            <a:off x="500270" y="1766571"/>
            <a:ext cx="4151556" cy="24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36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75E643A-A0C0-B292-4BCD-A0B0AD575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41" y="2744757"/>
            <a:ext cx="2483899" cy="200002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346DCA6-26F9-84BC-0040-2115F1C0323F}"/>
              </a:ext>
            </a:extLst>
          </p:cNvPr>
          <p:cNvSpPr txBox="1">
            <a:spLocks/>
          </p:cNvSpPr>
          <p:nvPr/>
        </p:nvSpPr>
        <p:spPr>
          <a:xfrm>
            <a:off x="500270" y="211351"/>
            <a:ext cx="108598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How to create mapping &amp; database?</a:t>
            </a:r>
          </a:p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EE5977-0BFE-CC99-83C2-EB0F3B4EECBF}"/>
              </a:ext>
            </a:extLst>
          </p:cNvPr>
          <p:cNvSpPr txBox="1"/>
          <p:nvPr/>
        </p:nvSpPr>
        <p:spPr>
          <a:xfrm>
            <a:off x="713547" y="21286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camera</a:t>
            </a:r>
            <a:b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厘米级高分辨率正射影像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A7B5461-17E6-E220-DA3D-8B90F81D2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0"/>
          <a:stretch/>
        </p:blipFill>
        <p:spPr>
          <a:xfrm>
            <a:off x="603288" y="3176174"/>
            <a:ext cx="2909915" cy="279348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99C414B4-7D7D-AE01-C0E5-00A3DFA7AC75}"/>
              </a:ext>
            </a:extLst>
          </p:cNvPr>
          <p:cNvSpPr txBox="1"/>
          <p:nvPr/>
        </p:nvSpPr>
        <p:spPr>
          <a:xfrm>
            <a:off x="4252908" y="19317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high-definition thermal imager</a:t>
            </a:r>
            <a:b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借助红外热成像仪构建三维场景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B691D01-FEF3-D98E-8C9D-5670B289E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9"/>
          <a:stretch/>
        </p:blipFill>
        <p:spPr>
          <a:xfrm>
            <a:off x="3947753" y="4900399"/>
            <a:ext cx="4273057" cy="174625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007AD9C6-3667-A3B7-4276-347A2414DA47}"/>
              </a:ext>
            </a:extLst>
          </p:cNvPr>
          <p:cNvSpPr txBox="1"/>
          <p:nvPr/>
        </p:nvSpPr>
        <p:spPr>
          <a:xfrm>
            <a:off x="713547" y="1433816"/>
            <a:ext cx="27595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Data acquisition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8F79A7A-CA5D-7121-6C62-39CAC2FB7E3B}"/>
              </a:ext>
            </a:extLst>
          </p:cNvPr>
          <p:cNvSpPr txBox="1"/>
          <p:nvPr/>
        </p:nvSpPr>
        <p:spPr>
          <a:xfrm>
            <a:off x="4842333" y="14191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zh-CN" altLang="en-US" sz="2000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C94B12C-3B7C-5EFE-A6EE-64D45F5E4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46" y="3429000"/>
            <a:ext cx="3233218" cy="1886044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E4E6A9EB-5F37-82A7-A475-B679DF25F67C}"/>
              </a:ext>
            </a:extLst>
          </p:cNvPr>
          <p:cNvSpPr txBox="1"/>
          <p:nvPr/>
        </p:nvSpPr>
        <p:spPr>
          <a:xfrm>
            <a:off x="9100125" y="1430103"/>
            <a:ext cx="2357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Image analysis</a:t>
            </a:r>
            <a:endParaRPr lang="zh-CN" altLang="en-US" sz="20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CECE851-CF12-A0B5-AB0D-C7B2A15AD3A8}"/>
              </a:ext>
            </a:extLst>
          </p:cNvPr>
          <p:cNvSpPr txBox="1"/>
          <p:nvPr/>
        </p:nvSpPr>
        <p:spPr>
          <a:xfrm>
            <a:off x="8516474" y="2136031"/>
            <a:ext cx="3780971" cy="68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PolSAR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images &amp; GLCM</a:t>
            </a:r>
            <a:b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配合机器学习识别可能倒塌的房屋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A3A8AC-2A79-CE91-8237-8A60B6292F96}"/>
              </a:ext>
            </a:extLst>
          </p:cNvPr>
          <p:cNvSpPr txBox="1"/>
          <p:nvPr/>
        </p:nvSpPr>
        <p:spPr>
          <a:xfrm>
            <a:off x="603288" y="888342"/>
            <a:ext cx="6881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高精度遥感地图和数据库是如何建立的？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773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4856A-7A5D-2B89-EF4B-17D7D0209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0AC2880A-CDC4-DD9F-DAE4-C81D34EDA988}"/>
              </a:ext>
            </a:extLst>
          </p:cNvPr>
          <p:cNvSpPr txBox="1">
            <a:spLocks/>
          </p:cNvSpPr>
          <p:nvPr/>
        </p:nvSpPr>
        <p:spPr>
          <a:xfrm>
            <a:off x="50027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3: Leaving Rain, Relieving Heart</a:t>
            </a:r>
          </a:p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阶段三 劫难过后：协力奋战，曙光初见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F9D2C6-C04A-4DE5-F8DA-A2D2E3EA3DBE}"/>
              </a:ext>
            </a:extLst>
          </p:cNvPr>
          <p:cNvSpPr txBox="1"/>
          <p:nvPr/>
        </p:nvSpPr>
        <p:spPr>
          <a:xfrm>
            <a:off x="5174343" y="1917932"/>
            <a:ext cx="6273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1) Aerial robots and Snake robots be dispatched, navigating through the debris of collapsed buildings in search of signs of survivors. </a:t>
            </a:r>
            <a:endParaRPr lang="zh-CN" altLang="en-US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039BBC-9A18-DA77-6AC2-7CAA8EF3E1C2}"/>
              </a:ext>
            </a:extLst>
          </p:cNvPr>
          <p:cNvSpPr txBox="1"/>
          <p:nvPr/>
        </p:nvSpPr>
        <p:spPr>
          <a:xfrm>
            <a:off x="5174343" y="3200686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2) Once survivors are found, it's time for the legged robots to shine. They nimbly traverse the ruins, carrying survivors out of danger or transporting supplies to support post-disaster reconstruction. </a:t>
            </a:r>
            <a:endParaRPr lang="zh-CN" altLang="en-US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264C-396E-4F82-3477-198E2964C709}"/>
              </a:ext>
            </a:extLst>
          </p:cNvPr>
          <p:cNvSpPr txBox="1"/>
          <p:nvPr/>
        </p:nvSpPr>
        <p:spPr>
          <a:xfrm>
            <a:off x="5174343" y="483056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3) These robots are not lone heroes but operate in swarms, as shown here, relying on an integrated space-earth robot swarm that shares information to greatly enhance the efficiency of disaster relief.</a:t>
            </a:r>
            <a:endParaRPr lang="zh-CN" altLang="en-US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A1447A-8EB3-D106-CF15-4BB2157F9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1" y="4566695"/>
            <a:ext cx="2503649" cy="17272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50D445-F90A-6984-3B0A-3DD8BD3F5354}"/>
              </a:ext>
            </a:extLst>
          </p:cNvPr>
          <p:cNvSpPr txBox="1"/>
          <p:nvPr/>
        </p:nvSpPr>
        <p:spPr>
          <a:xfrm>
            <a:off x="643761" y="4123496"/>
            <a:ext cx="306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Snake Robots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A89F2D-2135-CA1A-ECB8-BB9E4BD0457F}"/>
              </a:ext>
            </a:extLst>
          </p:cNvPr>
          <p:cNvSpPr txBox="1"/>
          <p:nvPr/>
        </p:nvSpPr>
        <p:spPr>
          <a:xfrm>
            <a:off x="643761" y="3391215"/>
            <a:ext cx="52261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Aerial Robots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782E96-01A7-D072-D42A-89EEC08AA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1" y="1795252"/>
            <a:ext cx="1989846" cy="152630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61E7BFC-B9D0-ABF2-79D3-2A8DE208E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296" y="1795251"/>
            <a:ext cx="1645016" cy="15263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13E495D-6999-8066-3639-C94AC0063E0F}"/>
              </a:ext>
            </a:extLst>
          </p:cNvPr>
          <p:cNvSpPr txBox="1"/>
          <p:nvPr/>
        </p:nvSpPr>
        <p:spPr>
          <a:xfrm>
            <a:off x="9507400" y="289242"/>
            <a:ext cx="2584864" cy="159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Story Line: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Disaster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Disaster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Disaster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9576B64-7423-432B-8492-A9E606E92A53}"/>
              </a:ext>
            </a:extLst>
          </p:cNvPr>
          <p:cNvCxnSpPr>
            <a:cxnSpLocks/>
          </p:cNvCxnSpPr>
          <p:nvPr/>
        </p:nvCxnSpPr>
        <p:spPr>
          <a:xfrm>
            <a:off x="9382539" y="702365"/>
            <a:ext cx="0" cy="11837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A6C5B-F147-A222-DB3F-A1CC1D6DE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D54080E-6881-1EAE-12E7-BE5785209A58}"/>
              </a:ext>
            </a:extLst>
          </p:cNvPr>
          <p:cNvSpPr txBox="1">
            <a:spLocks/>
          </p:cNvSpPr>
          <p:nvPr/>
        </p:nvSpPr>
        <p:spPr>
          <a:xfrm>
            <a:off x="50027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3: Leaving Rain, Relieving Heart</a:t>
            </a:r>
          </a:p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阶段三 劫难过后：协力奋战，曙光初见</a:t>
            </a:r>
            <a:br>
              <a:rPr lang="en-US" altLang="zh-CN" sz="2400" dirty="0"/>
            </a:br>
            <a:endParaRPr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77FA2E3-A956-0446-8734-173D1115F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1" y="4508296"/>
            <a:ext cx="4692878" cy="19679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E529351-ADCD-F29C-0879-97572DB84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1" y="2194082"/>
            <a:ext cx="2602518" cy="15401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B4D6824-7346-0C72-BEE9-8981EC7CC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79" y="2194082"/>
            <a:ext cx="2019578" cy="155569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BACBE4D-05C6-B790-6F21-C80323B47755}"/>
              </a:ext>
            </a:extLst>
          </p:cNvPr>
          <p:cNvSpPr txBox="1"/>
          <p:nvPr/>
        </p:nvSpPr>
        <p:spPr>
          <a:xfrm>
            <a:off x="148771" y="179724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Legged Robots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D76AE2-BE19-B1E6-EE22-6860ED4ACEDA}"/>
              </a:ext>
            </a:extLst>
          </p:cNvPr>
          <p:cNvSpPr txBox="1"/>
          <p:nvPr/>
        </p:nvSpPr>
        <p:spPr>
          <a:xfrm>
            <a:off x="5253855" y="2123338"/>
            <a:ext cx="6273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1) Aerial robots and Snake robots be dispatched, navigating through the debris of collapsed buildings in search of signs of survivors. </a:t>
            </a:r>
            <a:endParaRPr lang="zh-CN" altLang="en-US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935288-349B-2B65-B9E8-4D55C3241770}"/>
              </a:ext>
            </a:extLst>
          </p:cNvPr>
          <p:cNvSpPr txBox="1"/>
          <p:nvPr/>
        </p:nvSpPr>
        <p:spPr>
          <a:xfrm>
            <a:off x="5253855" y="340609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2) Once survivors are found, it's time for the legged robots to shine. They nimbly traverse the ruins, carrying survivors out of danger or transporting supplies to support post-disaster reconstruction. </a:t>
            </a:r>
            <a:endParaRPr lang="zh-CN" altLang="en-US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75C8EC-578E-1886-3A52-8AF372C6CD42}"/>
              </a:ext>
            </a:extLst>
          </p:cNvPr>
          <p:cNvSpPr txBox="1"/>
          <p:nvPr/>
        </p:nvSpPr>
        <p:spPr>
          <a:xfrm>
            <a:off x="5253855" y="5035974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3) These robots are not lone heroes but operate in swarms, as shown here, relying on an integrated space-earth robot swarm that shares information to greatly enhance the efficiency of disaster relief.</a:t>
            </a:r>
            <a:endParaRPr lang="zh-CN" altLang="en-US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EA67FA-C19F-647B-EE51-58315A9B21C8}"/>
              </a:ext>
            </a:extLst>
          </p:cNvPr>
          <p:cNvSpPr txBox="1"/>
          <p:nvPr/>
        </p:nvSpPr>
        <p:spPr>
          <a:xfrm>
            <a:off x="148771" y="414172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6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Space-earth Robots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156086-5FA9-69E4-F5C9-8EA8D5903922}"/>
              </a:ext>
            </a:extLst>
          </p:cNvPr>
          <p:cNvSpPr txBox="1"/>
          <p:nvPr/>
        </p:nvSpPr>
        <p:spPr>
          <a:xfrm>
            <a:off x="9507400" y="289242"/>
            <a:ext cx="2584864" cy="159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Story Line: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Disaster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Disaster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Disaster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E738027-78B4-40BA-93F9-FF0EBFA04B6B}"/>
              </a:ext>
            </a:extLst>
          </p:cNvPr>
          <p:cNvCxnSpPr>
            <a:cxnSpLocks/>
          </p:cNvCxnSpPr>
          <p:nvPr/>
        </p:nvCxnSpPr>
        <p:spPr>
          <a:xfrm>
            <a:off x="9382539" y="702365"/>
            <a:ext cx="0" cy="11837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2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E91F492-AA82-310F-4D3B-0AB919E34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3" y="2406721"/>
            <a:ext cx="4552983" cy="39719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E92896-AF7F-83E5-D865-D9E2DD7531FE}"/>
              </a:ext>
            </a:extLst>
          </p:cNvPr>
          <p:cNvSpPr txBox="1"/>
          <p:nvPr/>
        </p:nvSpPr>
        <p:spPr>
          <a:xfrm>
            <a:off x="500270" y="1458064"/>
            <a:ext cx="11757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 (GA)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模仿生物“遗传”筛选出更合适的机器人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6C01850-D062-C380-DC10-C3F11A289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85" y="2042224"/>
            <a:ext cx="3444128" cy="23504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083E4C-03B6-67BC-D8F7-1C993387F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36" y="4392698"/>
            <a:ext cx="3049316" cy="226520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06BE8E3-DB37-443D-3648-D218C170E42B}"/>
              </a:ext>
            </a:extLst>
          </p:cNvPr>
          <p:cNvSpPr txBox="1">
            <a:spLocks/>
          </p:cNvSpPr>
          <p:nvPr/>
        </p:nvSpPr>
        <p:spPr>
          <a:xfrm>
            <a:off x="500270" y="211351"/>
            <a:ext cx="108598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How to control biomimetic robot system?</a:t>
            </a:r>
          </a:p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569968-F6E8-9B5D-447F-A0DF7ED2FB78}"/>
              </a:ext>
            </a:extLst>
          </p:cNvPr>
          <p:cNvSpPr txBox="1"/>
          <p:nvPr/>
        </p:nvSpPr>
        <p:spPr>
          <a:xfrm>
            <a:off x="6598754" y="1458064"/>
            <a:ext cx="6127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Ant Colony Optimization (ACO)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打造一个像蚁群一样相互配合的机器人集群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7E34E4-8A46-0B5B-2888-C85FDB3E943F}"/>
              </a:ext>
            </a:extLst>
          </p:cNvPr>
          <p:cNvSpPr txBox="1"/>
          <p:nvPr/>
        </p:nvSpPr>
        <p:spPr>
          <a:xfrm>
            <a:off x="603288" y="888342"/>
            <a:ext cx="6881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如何有条不紊地训练和控制机器人系统？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369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976EADB-CE23-3480-8702-EF2CACAA28CE}"/>
              </a:ext>
            </a:extLst>
          </p:cNvPr>
          <p:cNvSpPr txBox="1"/>
          <p:nvPr/>
        </p:nvSpPr>
        <p:spPr>
          <a:xfrm>
            <a:off x="890657" y="1699983"/>
            <a:ext cx="9734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Raccoon City successfully defended this disastrous typhoon, in a minimum economic loss, which manifested the huge power of technologies based on machine learning.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53D4DAD-F49D-E430-06DA-F56FD006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69" y="2614841"/>
            <a:ext cx="6514995" cy="3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B966EB-0D0D-128C-BCE2-44D64261E4E4}"/>
              </a:ext>
            </a:extLst>
          </p:cNvPr>
          <p:cNvSpPr txBox="1">
            <a:spLocks/>
          </p:cNvSpPr>
          <p:nvPr/>
        </p:nvSpPr>
        <p:spPr>
          <a:xfrm>
            <a:off x="50027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2: Finally We Won The Game!</a:t>
            </a:r>
          </a:p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阶段三 劫难过后：协力奋战，曙光初见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138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0B10C-6F29-CD6D-2238-6E7F35A8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7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It Really Better? Dual Aspect of Urbanization!</a:t>
            </a:r>
            <a:b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城市化一定是好的吗？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878897-AAC6-2678-345A-AFA596A7BD01}"/>
              </a:ext>
            </a:extLst>
          </p:cNvPr>
          <p:cNvSpPr txBox="1"/>
          <p:nvPr/>
        </p:nvSpPr>
        <p:spPr>
          <a:xfrm>
            <a:off x="543339" y="169068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Growing Population Intensity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E799ED-E1AF-1C15-AABA-C49DE2CBC297}"/>
              </a:ext>
            </a:extLst>
          </p:cNvPr>
          <p:cNvSpPr txBox="1"/>
          <p:nvPr/>
        </p:nvSpPr>
        <p:spPr>
          <a:xfrm>
            <a:off x="6350105" y="169068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Higher Frequency Of Disasters 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1339809-6A02-47F1-B512-86EC8F2C1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05" y="2288221"/>
            <a:ext cx="6138965" cy="28252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332078-53C6-D23C-17CE-DDE0E0549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" y="2288221"/>
            <a:ext cx="5459841" cy="28252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14CF38-3B1B-9DD6-23CB-79F4513D4D85}"/>
              </a:ext>
            </a:extLst>
          </p:cNvPr>
          <p:cNvSpPr txBox="1"/>
          <p:nvPr/>
        </p:nvSpPr>
        <p:spPr>
          <a:xfrm>
            <a:off x="543339" y="5541790"/>
            <a:ext cx="10763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20th National Congress of the Communist Party of China informed the more habitable, resilient and intelligent cities are ought to be designed and developed nationwide in China.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3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496DD-1233-C8F4-847A-FE6EA65C6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C537C-0C17-B2DD-2A3A-05C070C4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7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Should We Do? Let’s Have A Simulation!</a:t>
            </a:r>
            <a:b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让我们从一次毁灭性的台风谈起！</a:t>
            </a:r>
            <a:br>
              <a:rPr lang="en-US" altLang="zh-CN" sz="2400" dirty="0"/>
            </a:br>
            <a:endParaRPr lang="zh-CN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30B9EE-68E7-B3B8-E662-B6B2AEA9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3" y="2787808"/>
            <a:ext cx="6812997" cy="38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6B7C32-71C4-73F4-D4A9-DD605939AB9C}"/>
              </a:ext>
            </a:extLst>
          </p:cNvPr>
          <p:cNvSpPr txBox="1"/>
          <p:nvPr/>
        </p:nvSpPr>
        <p:spPr>
          <a:xfrm>
            <a:off x="500270" y="1765302"/>
            <a:ext cx="6751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axis started at when a severe typhoon of category 15, named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Haishen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landed on the coastline of Raccoon city.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5E4BF0-CC86-5C32-04F1-074675565569}"/>
              </a:ext>
            </a:extLst>
          </p:cNvPr>
          <p:cNvSpPr txBox="1"/>
          <p:nvPr/>
        </p:nvSpPr>
        <p:spPr>
          <a:xfrm>
            <a:off x="7717458" y="1679576"/>
            <a:ext cx="38776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剧情概要：</a:t>
            </a:r>
            <a:b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一场灾难性的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级的超强台风“海神”将要在沿海城市“浣熊市”登陆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4FCAE6-7510-FCEE-C255-DED80588F7BE}"/>
              </a:ext>
            </a:extLst>
          </p:cNvPr>
          <p:cNvSpPr txBox="1"/>
          <p:nvPr/>
        </p:nvSpPr>
        <p:spPr>
          <a:xfrm>
            <a:off x="7717458" y="3163149"/>
            <a:ext cx="394445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Formed Date: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20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Status: Super typhoon status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Speed: 68 meters per second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Central Pressure: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905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3B70D31D-E42B-4925-CFA5-6406CB06B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0031CE9-27D8-E34E-CB20-5D9B5B70E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089" y="5015081"/>
            <a:ext cx="1576411" cy="129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7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FD5CA-FB06-0BA9-A287-C733AAE7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294FA7AB-648D-53A5-DF03-EEE9BCCBC175}"/>
              </a:ext>
            </a:extLst>
          </p:cNvPr>
          <p:cNvSpPr txBox="1"/>
          <p:nvPr/>
        </p:nvSpPr>
        <p:spPr>
          <a:xfrm>
            <a:off x="5950502" y="2390081"/>
            <a:ext cx="60890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On May 24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Pangu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Weather simulated and updated data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second-level,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days before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Haishen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landed.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C0288B4-8EAC-E6C1-7EF2-DF783CF28DBB}"/>
              </a:ext>
            </a:extLst>
          </p:cNvPr>
          <p:cNvSpPr txBox="1">
            <a:spLocks/>
          </p:cNvSpPr>
          <p:nvPr/>
        </p:nvSpPr>
        <p:spPr>
          <a:xfrm>
            <a:off x="50027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1: Far Away On The Pacific Ocean</a:t>
            </a:r>
          </a:p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阶段一 登陆之前：暴风雨前的宁静与紧张</a:t>
            </a:r>
            <a:br>
              <a:rPr lang="en-US" altLang="zh-CN" sz="2400" dirty="0"/>
            </a:br>
            <a:endParaRPr lang="zh-CN" altLang="en-US" sz="2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D02C614-299C-3BD4-43C1-B77770880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4"/>
          <a:stretch/>
        </p:blipFill>
        <p:spPr bwMode="auto">
          <a:xfrm>
            <a:off x="570120" y="2324100"/>
            <a:ext cx="5130883" cy="375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3D46F95-39A7-86C4-7047-3A6BAAFDA502}"/>
              </a:ext>
            </a:extLst>
          </p:cNvPr>
          <p:cNvSpPr/>
          <p:nvPr/>
        </p:nvSpPr>
        <p:spPr>
          <a:xfrm>
            <a:off x="1333500" y="3492500"/>
            <a:ext cx="1943100" cy="908050"/>
          </a:xfrm>
          <a:custGeom>
            <a:avLst/>
            <a:gdLst>
              <a:gd name="connsiteX0" fmla="*/ 1943100 w 1943100"/>
              <a:gd name="connsiteY0" fmla="*/ 908050 h 908050"/>
              <a:gd name="connsiteX1" fmla="*/ 1854200 w 1943100"/>
              <a:gd name="connsiteY1" fmla="*/ 806450 h 908050"/>
              <a:gd name="connsiteX2" fmla="*/ 1784350 w 1943100"/>
              <a:gd name="connsiteY2" fmla="*/ 730250 h 908050"/>
              <a:gd name="connsiteX3" fmla="*/ 1765300 w 1943100"/>
              <a:gd name="connsiteY3" fmla="*/ 723900 h 908050"/>
              <a:gd name="connsiteX4" fmla="*/ 1714500 w 1943100"/>
              <a:gd name="connsiteY4" fmla="*/ 736600 h 908050"/>
              <a:gd name="connsiteX5" fmla="*/ 1695450 w 1943100"/>
              <a:gd name="connsiteY5" fmla="*/ 755650 h 908050"/>
              <a:gd name="connsiteX6" fmla="*/ 1670050 w 1943100"/>
              <a:gd name="connsiteY6" fmla="*/ 768350 h 908050"/>
              <a:gd name="connsiteX7" fmla="*/ 1625600 w 1943100"/>
              <a:gd name="connsiteY7" fmla="*/ 781050 h 908050"/>
              <a:gd name="connsiteX8" fmla="*/ 1435100 w 1943100"/>
              <a:gd name="connsiteY8" fmla="*/ 774700 h 908050"/>
              <a:gd name="connsiteX9" fmla="*/ 1377950 w 1943100"/>
              <a:gd name="connsiteY9" fmla="*/ 762000 h 908050"/>
              <a:gd name="connsiteX10" fmla="*/ 1352550 w 1943100"/>
              <a:gd name="connsiteY10" fmla="*/ 749300 h 908050"/>
              <a:gd name="connsiteX11" fmla="*/ 1301750 w 1943100"/>
              <a:gd name="connsiteY11" fmla="*/ 736600 h 908050"/>
              <a:gd name="connsiteX12" fmla="*/ 1250950 w 1943100"/>
              <a:gd name="connsiteY12" fmla="*/ 723900 h 908050"/>
              <a:gd name="connsiteX13" fmla="*/ 1187450 w 1943100"/>
              <a:gd name="connsiteY13" fmla="*/ 692150 h 908050"/>
              <a:gd name="connsiteX14" fmla="*/ 1066800 w 1943100"/>
              <a:gd name="connsiteY14" fmla="*/ 622300 h 908050"/>
              <a:gd name="connsiteX15" fmla="*/ 1047750 w 1943100"/>
              <a:gd name="connsiteY15" fmla="*/ 603250 h 908050"/>
              <a:gd name="connsiteX16" fmla="*/ 1022350 w 1943100"/>
              <a:gd name="connsiteY16" fmla="*/ 584200 h 908050"/>
              <a:gd name="connsiteX17" fmla="*/ 984250 w 1943100"/>
              <a:gd name="connsiteY17" fmla="*/ 552450 h 908050"/>
              <a:gd name="connsiteX18" fmla="*/ 958850 w 1943100"/>
              <a:gd name="connsiteY18" fmla="*/ 539750 h 908050"/>
              <a:gd name="connsiteX19" fmla="*/ 939800 w 1943100"/>
              <a:gd name="connsiteY19" fmla="*/ 520700 h 908050"/>
              <a:gd name="connsiteX20" fmla="*/ 914400 w 1943100"/>
              <a:gd name="connsiteY20" fmla="*/ 508000 h 908050"/>
              <a:gd name="connsiteX21" fmla="*/ 889000 w 1943100"/>
              <a:gd name="connsiteY21" fmla="*/ 488950 h 908050"/>
              <a:gd name="connsiteX22" fmla="*/ 857250 w 1943100"/>
              <a:gd name="connsiteY22" fmla="*/ 482600 h 908050"/>
              <a:gd name="connsiteX23" fmla="*/ 755650 w 1943100"/>
              <a:gd name="connsiteY23" fmla="*/ 476250 h 908050"/>
              <a:gd name="connsiteX24" fmla="*/ 654050 w 1943100"/>
              <a:gd name="connsiteY24" fmla="*/ 463550 h 908050"/>
              <a:gd name="connsiteX25" fmla="*/ 615950 w 1943100"/>
              <a:gd name="connsiteY25" fmla="*/ 457200 h 908050"/>
              <a:gd name="connsiteX26" fmla="*/ 482600 w 1943100"/>
              <a:gd name="connsiteY26" fmla="*/ 444500 h 908050"/>
              <a:gd name="connsiteX27" fmla="*/ 425450 w 1943100"/>
              <a:gd name="connsiteY27" fmla="*/ 419100 h 908050"/>
              <a:gd name="connsiteX28" fmla="*/ 387350 w 1943100"/>
              <a:gd name="connsiteY28" fmla="*/ 406400 h 908050"/>
              <a:gd name="connsiteX29" fmla="*/ 355600 w 1943100"/>
              <a:gd name="connsiteY29" fmla="*/ 368300 h 908050"/>
              <a:gd name="connsiteX30" fmla="*/ 317500 w 1943100"/>
              <a:gd name="connsiteY30" fmla="*/ 336550 h 908050"/>
              <a:gd name="connsiteX31" fmla="*/ 292100 w 1943100"/>
              <a:gd name="connsiteY31" fmla="*/ 304800 h 908050"/>
              <a:gd name="connsiteX32" fmla="*/ 260350 w 1943100"/>
              <a:gd name="connsiteY32" fmla="*/ 273050 h 908050"/>
              <a:gd name="connsiteX33" fmla="*/ 247650 w 1943100"/>
              <a:gd name="connsiteY33" fmla="*/ 228600 h 908050"/>
              <a:gd name="connsiteX34" fmla="*/ 209550 w 1943100"/>
              <a:gd name="connsiteY34" fmla="*/ 203200 h 908050"/>
              <a:gd name="connsiteX35" fmla="*/ 165100 w 1943100"/>
              <a:gd name="connsiteY35" fmla="*/ 146050 h 908050"/>
              <a:gd name="connsiteX36" fmla="*/ 146050 w 1943100"/>
              <a:gd name="connsiteY36" fmla="*/ 120650 h 908050"/>
              <a:gd name="connsiteX37" fmla="*/ 120650 w 1943100"/>
              <a:gd name="connsiteY37" fmla="*/ 107950 h 908050"/>
              <a:gd name="connsiteX38" fmla="*/ 88900 w 1943100"/>
              <a:gd name="connsiteY38" fmla="*/ 63500 h 908050"/>
              <a:gd name="connsiteX39" fmla="*/ 63500 w 1943100"/>
              <a:gd name="connsiteY39" fmla="*/ 50800 h 908050"/>
              <a:gd name="connsiteX40" fmla="*/ 44450 w 1943100"/>
              <a:gd name="connsiteY40" fmla="*/ 25400 h 908050"/>
              <a:gd name="connsiteX41" fmla="*/ 6350 w 1943100"/>
              <a:gd name="connsiteY41" fmla="*/ 6350 h 908050"/>
              <a:gd name="connsiteX42" fmla="*/ 0 w 1943100"/>
              <a:gd name="connsiteY42" fmla="*/ 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43100" h="908050">
                <a:moveTo>
                  <a:pt x="1943100" y="908050"/>
                </a:moveTo>
                <a:cubicBezTo>
                  <a:pt x="1901218" y="838247"/>
                  <a:pt x="1948493" y="911220"/>
                  <a:pt x="1854200" y="806450"/>
                </a:cubicBezTo>
                <a:cubicBezTo>
                  <a:pt x="1820502" y="769008"/>
                  <a:pt x="1821493" y="751474"/>
                  <a:pt x="1784350" y="730250"/>
                </a:cubicBezTo>
                <a:cubicBezTo>
                  <a:pt x="1778538" y="726929"/>
                  <a:pt x="1771650" y="726017"/>
                  <a:pt x="1765300" y="723900"/>
                </a:cubicBezTo>
                <a:cubicBezTo>
                  <a:pt x="1748367" y="728133"/>
                  <a:pt x="1726842" y="724258"/>
                  <a:pt x="1714500" y="736600"/>
                </a:cubicBezTo>
                <a:cubicBezTo>
                  <a:pt x="1708150" y="742950"/>
                  <a:pt x="1702758" y="750430"/>
                  <a:pt x="1695450" y="755650"/>
                </a:cubicBezTo>
                <a:cubicBezTo>
                  <a:pt x="1687747" y="761152"/>
                  <a:pt x="1678751" y="764621"/>
                  <a:pt x="1670050" y="768350"/>
                </a:cubicBezTo>
                <a:cubicBezTo>
                  <a:pt x="1657296" y="773816"/>
                  <a:pt x="1638489" y="777828"/>
                  <a:pt x="1625600" y="781050"/>
                </a:cubicBezTo>
                <a:cubicBezTo>
                  <a:pt x="1562100" y="778933"/>
                  <a:pt x="1498532" y="778325"/>
                  <a:pt x="1435100" y="774700"/>
                </a:cubicBezTo>
                <a:cubicBezTo>
                  <a:pt x="1430353" y="774429"/>
                  <a:pt x="1385066" y="764668"/>
                  <a:pt x="1377950" y="762000"/>
                </a:cubicBezTo>
                <a:cubicBezTo>
                  <a:pt x="1369087" y="758676"/>
                  <a:pt x="1361251" y="753029"/>
                  <a:pt x="1352550" y="749300"/>
                </a:cubicBezTo>
                <a:cubicBezTo>
                  <a:pt x="1332229" y="740591"/>
                  <a:pt x="1325603" y="742563"/>
                  <a:pt x="1301750" y="736600"/>
                </a:cubicBezTo>
                <a:cubicBezTo>
                  <a:pt x="1223646" y="717074"/>
                  <a:pt x="1367976" y="747305"/>
                  <a:pt x="1250950" y="723900"/>
                </a:cubicBezTo>
                <a:lnTo>
                  <a:pt x="1187450" y="692150"/>
                </a:lnTo>
                <a:cubicBezTo>
                  <a:pt x="1125069" y="660959"/>
                  <a:pt x="1115056" y="660905"/>
                  <a:pt x="1066800" y="622300"/>
                </a:cubicBezTo>
                <a:cubicBezTo>
                  <a:pt x="1059788" y="616690"/>
                  <a:pt x="1054568" y="609094"/>
                  <a:pt x="1047750" y="603250"/>
                </a:cubicBezTo>
                <a:cubicBezTo>
                  <a:pt x="1039715" y="596362"/>
                  <a:pt x="1030614" y="590811"/>
                  <a:pt x="1022350" y="584200"/>
                </a:cubicBezTo>
                <a:cubicBezTo>
                  <a:pt x="1009441" y="573873"/>
                  <a:pt x="997793" y="561930"/>
                  <a:pt x="984250" y="552450"/>
                </a:cubicBezTo>
                <a:cubicBezTo>
                  <a:pt x="976495" y="547022"/>
                  <a:pt x="966553" y="545252"/>
                  <a:pt x="958850" y="539750"/>
                </a:cubicBezTo>
                <a:cubicBezTo>
                  <a:pt x="951542" y="534530"/>
                  <a:pt x="947108" y="525920"/>
                  <a:pt x="939800" y="520700"/>
                </a:cubicBezTo>
                <a:cubicBezTo>
                  <a:pt x="932097" y="515198"/>
                  <a:pt x="922427" y="513017"/>
                  <a:pt x="914400" y="508000"/>
                </a:cubicBezTo>
                <a:cubicBezTo>
                  <a:pt x="905425" y="502391"/>
                  <a:pt x="898671" y="493248"/>
                  <a:pt x="889000" y="488950"/>
                </a:cubicBezTo>
                <a:cubicBezTo>
                  <a:pt x="879137" y="484567"/>
                  <a:pt x="867994" y="483623"/>
                  <a:pt x="857250" y="482600"/>
                </a:cubicBezTo>
                <a:cubicBezTo>
                  <a:pt x="823470" y="479383"/>
                  <a:pt x="789517" y="478367"/>
                  <a:pt x="755650" y="476250"/>
                </a:cubicBezTo>
                <a:cubicBezTo>
                  <a:pt x="707729" y="460276"/>
                  <a:pt x="754361" y="474109"/>
                  <a:pt x="654050" y="463550"/>
                </a:cubicBezTo>
                <a:cubicBezTo>
                  <a:pt x="641246" y="462202"/>
                  <a:pt x="628746" y="458622"/>
                  <a:pt x="615950" y="457200"/>
                </a:cubicBezTo>
                <a:cubicBezTo>
                  <a:pt x="571572" y="452269"/>
                  <a:pt x="527050" y="448733"/>
                  <a:pt x="482600" y="444500"/>
                </a:cubicBezTo>
                <a:cubicBezTo>
                  <a:pt x="455982" y="431191"/>
                  <a:pt x="455179" y="429910"/>
                  <a:pt x="425450" y="419100"/>
                </a:cubicBezTo>
                <a:cubicBezTo>
                  <a:pt x="412869" y="414525"/>
                  <a:pt x="387350" y="406400"/>
                  <a:pt x="387350" y="406400"/>
                </a:cubicBezTo>
                <a:cubicBezTo>
                  <a:pt x="374863" y="387669"/>
                  <a:pt x="373935" y="383579"/>
                  <a:pt x="355600" y="368300"/>
                </a:cubicBezTo>
                <a:cubicBezTo>
                  <a:pt x="302556" y="324097"/>
                  <a:pt x="373155" y="392205"/>
                  <a:pt x="317500" y="336550"/>
                </a:cubicBezTo>
                <a:cubicBezTo>
                  <a:pt x="305138" y="299464"/>
                  <a:pt x="320823" y="333523"/>
                  <a:pt x="292100" y="304800"/>
                </a:cubicBezTo>
                <a:cubicBezTo>
                  <a:pt x="249767" y="262467"/>
                  <a:pt x="311150" y="306917"/>
                  <a:pt x="260350" y="273050"/>
                </a:cubicBezTo>
                <a:cubicBezTo>
                  <a:pt x="260295" y="272830"/>
                  <a:pt x="250687" y="231637"/>
                  <a:pt x="247650" y="228600"/>
                </a:cubicBezTo>
                <a:cubicBezTo>
                  <a:pt x="236857" y="217807"/>
                  <a:pt x="209550" y="203200"/>
                  <a:pt x="209550" y="203200"/>
                </a:cubicBezTo>
                <a:cubicBezTo>
                  <a:pt x="194328" y="157533"/>
                  <a:pt x="216500" y="214583"/>
                  <a:pt x="165100" y="146050"/>
                </a:cubicBezTo>
                <a:cubicBezTo>
                  <a:pt x="158750" y="137583"/>
                  <a:pt x="154085" y="127538"/>
                  <a:pt x="146050" y="120650"/>
                </a:cubicBezTo>
                <a:cubicBezTo>
                  <a:pt x="138863" y="114490"/>
                  <a:pt x="128353" y="113452"/>
                  <a:pt x="120650" y="107950"/>
                </a:cubicBezTo>
                <a:cubicBezTo>
                  <a:pt x="65146" y="68304"/>
                  <a:pt x="136986" y="111586"/>
                  <a:pt x="88900" y="63500"/>
                </a:cubicBezTo>
                <a:cubicBezTo>
                  <a:pt x="82207" y="56807"/>
                  <a:pt x="71967" y="55033"/>
                  <a:pt x="63500" y="50800"/>
                </a:cubicBezTo>
                <a:cubicBezTo>
                  <a:pt x="57150" y="42333"/>
                  <a:pt x="51934" y="32884"/>
                  <a:pt x="44450" y="25400"/>
                </a:cubicBezTo>
                <a:cubicBezTo>
                  <a:pt x="26252" y="7202"/>
                  <a:pt x="27008" y="16679"/>
                  <a:pt x="6350" y="6350"/>
                </a:cubicBezTo>
                <a:cubicBezTo>
                  <a:pt x="3673" y="5011"/>
                  <a:pt x="2117" y="2117"/>
                  <a:pt x="0" y="0"/>
                </a:cubicBezTo>
              </a:path>
            </a:pathLst>
          </a:cu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0D67042-0F34-FA12-9EF1-2899B22FF20E}"/>
              </a:ext>
            </a:extLst>
          </p:cNvPr>
          <p:cNvCxnSpPr/>
          <p:nvPr/>
        </p:nvCxnSpPr>
        <p:spPr>
          <a:xfrm>
            <a:off x="2451100" y="2051050"/>
            <a:ext cx="0" cy="20828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7F0A609-9907-5FC3-C0FF-650C2897F2CF}"/>
              </a:ext>
            </a:extLst>
          </p:cNvPr>
          <p:cNvSpPr txBox="1"/>
          <p:nvPr/>
        </p:nvSpPr>
        <p:spPr>
          <a:xfrm>
            <a:off x="1392168" y="1670814"/>
            <a:ext cx="211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Raccoon City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E45F5D-8E17-88DB-1DCD-8E518BD18BDD}"/>
              </a:ext>
            </a:extLst>
          </p:cNvPr>
          <p:cNvSpPr txBox="1"/>
          <p:nvPr/>
        </p:nvSpPr>
        <p:spPr>
          <a:xfrm>
            <a:off x="5950502" y="3691831"/>
            <a:ext cx="61941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Forecast Information was sent to the government and other relevant departments. On May 25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government made emergency measures, noticing the public.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DB626D-B472-D564-E572-54E8B0C44381}"/>
              </a:ext>
            </a:extLst>
          </p:cNvPr>
          <p:cNvSpPr txBox="1"/>
          <p:nvPr/>
        </p:nvSpPr>
        <p:spPr>
          <a:xfrm>
            <a:off x="5950501" y="4993581"/>
            <a:ext cx="61941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People started to take actions. On May 25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some factories were shut down, buildings were secured, all windows were closed, and people stored enough food.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E760F6-C934-DBAA-32D0-F2C24DB85E32}"/>
              </a:ext>
            </a:extLst>
          </p:cNvPr>
          <p:cNvSpPr txBox="1"/>
          <p:nvPr/>
        </p:nvSpPr>
        <p:spPr>
          <a:xfrm>
            <a:off x="9507400" y="289242"/>
            <a:ext cx="2584864" cy="159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Story Line: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Disaster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Disaster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Disaster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5309A74-864F-923A-E51D-478BFA272BFA}"/>
              </a:ext>
            </a:extLst>
          </p:cNvPr>
          <p:cNvCxnSpPr>
            <a:cxnSpLocks/>
          </p:cNvCxnSpPr>
          <p:nvPr/>
        </p:nvCxnSpPr>
        <p:spPr>
          <a:xfrm>
            <a:off x="9382539" y="702365"/>
            <a:ext cx="0" cy="11837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17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FA76C-B6E9-5EDA-BE50-2529F282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1BC5B9-F7A3-B530-6443-7BF266D69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7"/>
          <a:stretch/>
        </p:blipFill>
        <p:spPr>
          <a:xfrm>
            <a:off x="310408" y="2436138"/>
            <a:ext cx="11571184" cy="42105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773C26-A9F6-A60C-54D5-20D27F50B850}"/>
              </a:ext>
            </a:extLst>
          </p:cNvPr>
          <p:cNvSpPr txBox="1"/>
          <p:nvPr/>
        </p:nvSpPr>
        <p:spPr>
          <a:xfrm>
            <a:off x="2993889" y="1547800"/>
            <a:ext cx="60267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1) 3D Earth-specific transformer (3DEST) 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分析地表的三维神经网络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比过去的二维地表更全面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3A8DF68C-A804-EA98-307E-9B135C0705F2}"/>
              </a:ext>
            </a:extLst>
          </p:cNvPr>
          <p:cNvSpPr txBox="1">
            <a:spLocks/>
          </p:cNvSpPr>
          <p:nvPr/>
        </p:nvSpPr>
        <p:spPr>
          <a:xfrm>
            <a:off x="500270" y="211351"/>
            <a:ext cx="10565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1: How could the prediction be more precise and rapid?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7C42DA-D314-2A98-D482-10EEFED2927D}"/>
              </a:ext>
            </a:extLst>
          </p:cNvPr>
          <p:cNvSpPr txBox="1"/>
          <p:nvPr/>
        </p:nvSpPr>
        <p:spPr>
          <a:xfrm>
            <a:off x="4490419" y="894797"/>
            <a:ext cx="6881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盘古大模型如何做到又快又准？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124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F2FF7-6299-539C-17B9-279B2019F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6F88910-9E67-724B-0FA4-ED35950BB4FC}"/>
              </a:ext>
            </a:extLst>
          </p:cNvPr>
          <p:cNvSpPr txBox="1"/>
          <p:nvPr/>
        </p:nvSpPr>
        <p:spPr>
          <a:xfrm>
            <a:off x="3449414" y="1961947"/>
            <a:ext cx="6867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Hierarchical Temporal Aggregation strategy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按时间分割的贪心算法，每一步取最优解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F4AC89F-6EB7-E6AE-9682-6B02C8AF011C}"/>
              </a:ext>
            </a:extLst>
          </p:cNvPr>
          <p:cNvSpPr txBox="1">
            <a:spLocks/>
          </p:cNvSpPr>
          <p:nvPr/>
        </p:nvSpPr>
        <p:spPr>
          <a:xfrm>
            <a:off x="500270" y="211351"/>
            <a:ext cx="10565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1: How could the prediction be more precise and rapid?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276B15-CA8E-E451-1232-1D74928A2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96"/>
          <a:stretch/>
        </p:blipFill>
        <p:spPr>
          <a:xfrm>
            <a:off x="116114" y="3034291"/>
            <a:ext cx="11742057" cy="21793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6E1E743-B91E-6BE1-D782-470EDEB0DFC8}"/>
              </a:ext>
            </a:extLst>
          </p:cNvPr>
          <p:cNvSpPr txBox="1"/>
          <p:nvPr/>
        </p:nvSpPr>
        <p:spPr>
          <a:xfrm>
            <a:off x="4490419" y="894797"/>
            <a:ext cx="6881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盘古大模型如何做到又快又准？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036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FE936-D013-8D4C-8929-539502DE1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4223920-7AA7-7931-8E6F-C79B5698BF3D}"/>
              </a:ext>
            </a:extLst>
          </p:cNvPr>
          <p:cNvSpPr txBox="1"/>
          <p:nvPr/>
        </p:nvSpPr>
        <p:spPr>
          <a:xfrm>
            <a:off x="355253" y="158427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Two evaluation metrics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评估模型性能的度量以及训练效果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05A866-E506-A72E-3D1B-FBC465D07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4" y="2554140"/>
            <a:ext cx="5941569" cy="12624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A8D1EA-0876-3494-EDA4-01156DA34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" y="4353383"/>
            <a:ext cx="5772499" cy="1401893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23076D2-155B-13A3-D200-C1399E0DAF63}"/>
              </a:ext>
            </a:extLst>
          </p:cNvPr>
          <p:cNvSpPr txBox="1">
            <a:spLocks/>
          </p:cNvSpPr>
          <p:nvPr/>
        </p:nvSpPr>
        <p:spPr>
          <a:xfrm>
            <a:off x="500270" y="211351"/>
            <a:ext cx="10565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1: How could the prediction be more precise and rapid?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6358C6-1F21-CD63-A3C6-6840C267C7B4}"/>
              </a:ext>
            </a:extLst>
          </p:cNvPr>
          <p:cNvSpPr txBox="1"/>
          <p:nvPr/>
        </p:nvSpPr>
        <p:spPr>
          <a:xfrm>
            <a:off x="4490419" y="894797"/>
            <a:ext cx="6881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盘古大模型如何做到又快又准？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B233B3-083F-120A-2469-798B699AB93C}"/>
              </a:ext>
            </a:extLst>
          </p:cNvPr>
          <p:cNvSpPr txBox="1"/>
          <p:nvPr/>
        </p:nvSpPr>
        <p:spPr>
          <a:xfrm>
            <a:off x="500270" y="38166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模型精度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D046AA-83C2-902B-8DF3-5EAD5C8F4010}"/>
              </a:ext>
            </a:extLst>
          </p:cNvPr>
          <p:cNvSpPr txBox="1"/>
          <p:nvPr/>
        </p:nvSpPr>
        <p:spPr>
          <a:xfrm>
            <a:off x="258417" y="5738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均方根误差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8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45C3-CBBB-737A-9110-BFD238D4B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B4F11E-D226-C008-F663-06280B8CC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" y="4353383"/>
            <a:ext cx="5772499" cy="14018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112E8B-1F1F-D09C-84D2-D4985D2CFCE3}"/>
              </a:ext>
            </a:extLst>
          </p:cNvPr>
          <p:cNvSpPr txBox="1"/>
          <p:nvPr/>
        </p:nvSpPr>
        <p:spPr>
          <a:xfrm>
            <a:off x="355253" y="158427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Two evaluation metrics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评估模型性能的度量以及训练效果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F2FD15-1997-6E53-EFA6-63BE4E0B3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4" y="2554140"/>
            <a:ext cx="5941569" cy="1262484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35572452-6BE6-57A8-E03D-DA4FC44D90D7}"/>
              </a:ext>
            </a:extLst>
          </p:cNvPr>
          <p:cNvSpPr txBox="1">
            <a:spLocks/>
          </p:cNvSpPr>
          <p:nvPr/>
        </p:nvSpPr>
        <p:spPr>
          <a:xfrm>
            <a:off x="500270" y="211351"/>
            <a:ext cx="10565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1: How could the prediction be more precise and rapid?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4F506F-977C-21C0-DDBA-DCB8841B77E5}"/>
              </a:ext>
            </a:extLst>
          </p:cNvPr>
          <p:cNvSpPr txBox="1"/>
          <p:nvPr/>
        </p:nvSpPr>
        <p:spPr>
          <a:xfrm>
            <a:off x="4490419" y="894797"/>
            <a:ext cx="6881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盘古大模型如何做到又快又准？</a:t>
            </a:r>
            <a:endParaRPr lang="zh-CN" altLang="en-US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F298286-D712-22CD-ED0F-F69587C6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63" y="2487879"/>
            <a:ext cx="10236616" cy="36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1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DD421-4D43-DFF4-F7C0-A444FCCE2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910BE7-E0A7-A393-379B-14C9D620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37" y="2039908"/>
            <a:ext cx="9220151" cy="46816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6EF9DE-9AC8-CF08-2F6A-B76E996D35BA}"/>
              </a:ext>
            </a:extLst>
          </p:cNvPr>
          <p:cNvSpPr txBox="1"/>
          <p:nvPr/>
        </p:nvSpPr>
        <p:spPr>
          <a:xfrm>
            <a:off x="355253" y="158427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Two evaluation metrics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评估模型性能的度量以及训练效果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15AB591-8CBA-48BE-FB3F-93EEB1F6D951}"/>
              </a:ext>
            </a:extLst>
          </p:cNvPr>
          <p:cNvSpPr txBox="1">
            <a:spLocks/>
          </p:cNvSpPr>
          <p:nvPr/>
        </p:nvSpPr>
        <p:spPr>
          <a:xfrm>
            <a:off x="500270" y="211351"/>
            <a:ext cx="10565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1: How could the prediction be more precise and rapid?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5C5A2B-61D6-0A0B-58FB-70E9A81D485D}"/>
              </a:ext>
            </a:extLst>
          </p:cNvPr>
          <p:cNvSpPr txBox="1"/>
          <p:nvPr/>
        </p:nvSpPr>
        <p:spPr>
          <a:xfrm>
            <a:off x="4490419" y="894797"/>
            <a:ext cx="6881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盘古大模型如何做到又快又准？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46B1C0-0C03-2C5C-712B-8E4C2D564C51}"/>
              </a:ext>
            </a:extLst>
          </p:cNvPr>
          <p:cNvSpPr txBox="1"/>
          <p:nvPr/>
        </p:nvSpPr>
        <p:spPr>
          <a:xfrm>
            <a:off x="220870" y="4830767"/>
            <a:ext cx="611256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operational IPS </a:t>
            </a:r>
            <a:b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当下流行的传统数值预测系统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FourCastNet</a:t>
            </a:r>
            <a:b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训练速度极快的人工神经网络，</a:t>
            </a:r>
            <a:b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但准确度较低</a:t>
            </a:r>
          </a:p>
        </p:txBody>
      </p:sp>
    </p:spTree>
    <p:extLst>
      <p:ext uri="{BB962C8B-B14F-4D97-AF65-F5344CB8AC3E}">
        <p14:creationId xmlns:p14="http://schemas.microsoft.com/office/powerpoint/2010/main" val="16478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1137</Words>
  <Application>Microsoft Office PowerPoint</Application>
  <PresentationFormat>宽屏</PresentationFormat>
  <Paragraphs>100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宋体</vt:lpstr>
      <vt:lpstr>Arial</vt:lpstr>
      <vt:lpstr>Symbol</vt:lpstr>
      <vt:lpstr>Times New Roman</vt:lpstr>
      <vt:lpstr>Office 主题​​</vt:lpstr>
      <vt:lpstr>Machine Learning - Based Technologies for Enhancing Urban Resilience</vt:lpstr>
      <vt:lpstr>Is It Really Better? Dual Aspect of Urbanization!  城市化一定是好的吗？ </vt:lpstr>
      <vt:lpstr>How Should We Do? Let’s Have A Simulation!  让我们从一次毁灭性的台风谈起！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8613822222021</dc:creator>
  <cp:lastModifiedBy>2681118060@qq.com</cp:lastModifiedBy>
  <cp:revision>12</cp:revision>
  <dcterms:created xsi:type="dcterms:W3CDTF">2024-11-28T09:44:44Z</dcterms:created>
  <dcterms:modified xsi:type="dcterms:W3CDTF">2024-12-06T05:09:19Z</dcterms:modified>
</cp:coreProperties>
</file>